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80" r:id="rId3"/>
    <p:sldId id="257" r:id="rId4"/>
    <p:sldId id="279" r:id="rId5"/>
    <p:sldId id="258" r:id="rId6"/>
    <p:sldId id="270" r:id="rId7"/>
    <p:sldId id="271" r:id="rId8"/>
    <p:sldId id="273" r:id="rId9"/>
    <p:sldId id="27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18A22-3A1C-467D-82A5-11242201897F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D0B2E-D53D-43B6-9DAE-DE1A1FE49D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6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67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61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71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48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86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41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4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81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94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63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06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63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5922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/>
              <a:t>ARAŞTIRMA FAALİYETLERİNİ DESTEKLEME KURULU</a:t>
            </a:r>
            <a:br>
              <a:rPr lang="en-US" sz="3600" dirty="0"/>
            </a:br>
            <a:r>
              <a:rPr lang="en-US" sz="3600" dirty="0"/>
              <a:t>KIRGIZİSTAN TÜRKİYE MANAS ÜNİVERSİTESİ 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416824" cy="24258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Bilimsel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Yayınlara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Des</a:t>
            </a:r>
            <a:r>
              <a:rPr lang="tr-TR" dirty="0" smtClean="0">
                <a:solidFill>
                  <a:schemeClr val="tx1"/>
                </a:solidFill>
              </a:rPr>
              <a:t>t</a:t>
            </a:r>
            <a:r>
              <a:rPr lang="en-US" dirty="0" err="1" smtClean="0">
                <a:solidFill>
                  <a:schemeClr val="tx1"/>
                </a:solidFill>
              </a:rPr>
              <a:t>ek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Başvuru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Şartları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2022 </a:t>
            </a:r>
            <a:r>
              <a:rPr lang="tr-TR" dirty="0" smtClean="0">
                <a:solidFill>
                  <a:schemeClr val="tx1"/>
                </a:solidFill>
              </a:rPr>
              <a:t>Yılı </a:t>
            </a:r>
            <a:r>
              <a:rPr lang="en-US" dirty="0" err="1" smtClean="0">
                <a:solidFill>
                  <a:schemeClr val="tx1"/>
                </a:solidFill>
              </a:rPr>
              <a:t>Başvuru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Takvimi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789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Tablo 1. Yayınlanmış derleme ve makale için verilen azami destek miktarı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105178"/>
              </p:ext>
            </p:extLst>
          </p:nvPr>
        </p:nvGraphicFramePr>
        <p:xfrm>
          <a:off x="457200" y="1600200"/>
          <a:ext cx="821925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2236"/>
                <a:gridCol w="38470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Dergi WOS Çeyreklik (Q) Sınıfı</a:t>
                      </a:r>
                    </a:p>
                    <a:p>
                      <a:r>
                        <a:rPr lang="tr-TR" sz="2000" dirty="0" smtClean="0"/>
                        <a:t>(Derleme ve makalenin yayınlandığı</a:t>
                      </a:r>
                    </a:p>
                    <a:p>
                      <a:r>
                        <a:rPr lang="tr-TR" sz="2000" dirty="0" smtClean="0"/>
                        <a:t>yıl için)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Tutar (USD)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Q1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1000 (Bin)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Q2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800 (Sekiz yüz)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Q3, AHCI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600 (Altı yüz)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Q4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400 (Dört yüz) USD</a:t>
                      </a:r>
                    </a:p>
                    <a:p>
                      <a:endParaRPr lang="tr-T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539552" y="501317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Yayınlanmış derleme ve makale </a:t>
            </a:r>
            <a:r>
              <a:rPr lang="tr-TR" sz="2400" dirty="0"/>
              <a:t>için verilen destek miktarı Tablo 1 de belirtilen miktardan </a:t>
            </a:r>
            <a:r>
              <a:rPr lang="tr-TR" sz="2400" dirty="0" smtClean="0"/>
              <a:t>fazla olamaz</a:t>
            </a:r>
            <a:r>
              <a:rPr lang="tr-TR" sz="2400" dirty="0"/>
              <a:t>. Bu destek miktarı, yayında adı bulunan yazarlara eşit olarak paylaştırılır.</a:t>
            </a:r>
          </a:p>
        </p:txBody>
      </p:sp>
    </p:spTree>
    <p:extLst>
      <p:ext uri="{BB962C8B-B14F-4D97-AF65-F5344CB8AC3E}">
        <p14:creationId xmlns:p14="http://schemas.microsoft.com/office/powerpoint/2010/main" val="399661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2022 </a:t>
            </a:r>
            <a:r>
              <a:rPr lang="tr-TR" dirty="0" smtClean="0"/>
              <a:t>YILI </a:t>
            </a:r>
            <a:r>
              <a:rPr lang="tr-TR" dirty="0" smtClean="0"/>
              <a:t>BAŞVURU </a:t>
            </a:r>
            <a:r>
              <a:rPr lang="tr-TR" dirty="0" smtClean="0"/>
              <a:t>TAKVİMİ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en-US" dirty="0" err="1" smtClean="0"/>
              <a:t>Başvuru</a:t>
            </a:r>
            <a:r>
              <a:rPr lang="en-US" dirty="0"/>
              <a:t>: </a:t>
            </a:r>
            <a:r>
              <a:rPr lang="en-US" dirty="0" smtClean="0"/>
              <a:t>1</a:t>
            </a:r>
            <a:r>
              <a:rPr lang="tr-TR" dirty="0"/>
              <a:t>1</a:t>
            </a:r>
            <a:r>
              <a:rPr lang="en-US" dirty="0" smtClean="0"/>
              <a:t>-2</a:t>
            </a:r>
            <a:r>
              <a:rPr lang="tr-TR" dirty="0" smtClean="0"/>
              <a:t>9</a:t>
            </a:r>
            <a:r>
              <a:rPr lang="en-US" dirty="0" smtClean="0"/>
              <a:t> </a:t>
            </a:r>
            <a:r>
              <a:rPr lang="en-US" dirty="0"/>
              <a:t>OCAK </a:t>
            </a:r>
            <a:r>
              <a:rPr lang="en-US" dirty="0" smtClean="0"/>
              <a:t>202</a:t>
            </a:r>
            <a:r>
              <a:rPr lang="tr-TR" dirty="0" smtClean="0"/>
              <a:t>3</a:t>
            </a:r>
            <a:endParaRPr lang="en-US" dirty="0"/>
          </a:p>
          <a:p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smtClean="0"/>
              <a:t>Değerlendirme:3</a:t>
            </a:r>
            <a:r>
              <a:rPr lang="tr-TR" dirty="0" smtClean="0"/>
              <a:t>0</a:t>
            </a:r>
            <a:r>
              <a:rPr lang="en-US" dirty="0" smtClean="0"/>
              <a:t> OCAK-</a:t>
            </a:r>
            <a:r>
              <a:rPr lang="tr-TR" dirty="0" smtClean="0"/>
              <a:t>12</a:t>
            </a:r>
            <a:r>
              <a:rPr lang="en-US" dirty="0" smtClean="0"/>
              <a:t> </a:t>
            </a:r>
            <a:r>
              <a:rPr lang="en-US" dirty="0"/>
              <a:t>ŞUBAT </a:t>
            </a:r>
            <a:r>
              <a:rPr lang="en-US" dirty="0" smtClean="0"/>
              <a:t>202</a:t>
            </a:r>
            <a:r>
              <a:rPr lang="tr-TR" dirty="0" smtClean="0"/>
              <a:t>3</a:t>
            </a:r>
            <a:endParaRPr lang="en-US" dirty="0"/>
          </a:p>
          <a:p>
            <a:r>
              <a:rPr lang="en-US" dirty="0" err="1"/>
              <a:t>Eksikliklerin</a:t>
            </a:r>
            <a:r>
              <a:rPr lang="en-US" dirty="0"/>
              <a:t> </a:t>
            </a:r>
            <a:r>
              <a:rPr lang="en-US" dirty="0" err="1"/>
              <a:t>Yazarlara</a:t>
            </a:r>
            <a:r>
              <a:rPr lang="en-US" dirty="0"/>
              <a:t> </a:t>
            </a:r>
            <a:r>
              <a:rPr lang="en-US" dirty="0" err="1"/>
              <a:t>Bildirilmesi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Düzeltilmesi</a:t>
            </a:r>
            <a:r>
              <a:rPr lang="en-US" dirty="0"/>
              <a:t>: </a:t>
            </a:r>
            <a:r>
              <a:rPr lang="tr-TR" dirty="0" smtClean="0"/>
              <a:t>13</a:t>
            </a:r>
            <a:r>
              <a:rPr lang="en-US" dirty="0" smtClean="0"/>
              <a:t>-1</a:t>
            </a:r>
            <a:r>
              <a:rPr lang="tr-TR" dirty="0" smtClean="0"/>
              <a:t>7</a:t>
            </a:r>
            <a:r>
              <a:rPr lang="en-US" dirty="0" smtClean="0"/>
              <a:t> </a:t>
            </a:r>
            <a:r>
              <a:rPr lang="en-US" dirty="0"/>
              <a:t>ŞUBAT </a:t>
            </a:r>
            <a:r>
              <a:rPr lang="en-US" dirty="0" smtClean="0"/>
              <a:t>202</a:t>
            </a:r>
            <a:r>
              <a:rPr lang="tr-TR" dirty="0" smtClean="0"/>
              <a:t>3</a:t>
            </a:r>
            <a:endParaRPr lang="en-US" dirty="0"/>
          </a:p>
          <a:p>
            <a:r>
              <a:rPr lang="en-US" dirty="0"/>
              <a:t>Son </a:t>
            </a:r>
            <a:r>
              <a:rPr lang="en-US" dirty="0" err="1"/>
              <a:t>Değerlendirme</a:t>
            </a:r>
            <a:r>
              <a:rPr lang="en-US" dirty="0"/>
              <a:t>: </a:t>
            </a:r>
            <a:r>
              <a:rPr lang="tr-TR" dirty="0" smtClean="0"/>
              <a:t>18</a:t>
            </a:r>
            <a:r>
              <a:rPr lang="en-US" dirty="0" smtClean="0"/>
              <a:t>-2</a:t>
            </a:r>
            <a:r>
              <a:rPr lang="tr-TR" dirty="0" smtClean="0"/>
              <a:t>8</a:t>
            </a:r>
            <a:r>
              <a:rPr lang="en-US" dirty="0" smtClean="0"/>
              <a:t> ŞUBAT</a:t>
            </a:r>
            <a:r>
              <a:rPr lang="tr-TR" dirty="0" smtClean="0"/>
              <a:t> </a:t>
            </a:r>
            <a:r>
              <a:rPr lang="en-US" dirty="0" smtClean="0"/>
              <a:t>202</a:t>
            </a:r>
            <a:r>
              <a:rPr lang="tr-TR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850106"/>
          </a:xfrm>
        </p:spPr>
        <p:txBody>
          <a:bodyPr/>
          <a:lstStyle/>
          <a:p>
            <a:r>
              <a:rPr lang="tr-TR" dirty="0" smtClean="0"/>
              <a:t>YAYIN BAŞVURU SİSTEMİ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196752"/>
            <a:ext cx="8424936" cy="535719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r-TR" b="1" dirty="0" smtClean="0"/>
              <a:t> </a:t>
            </a:r>
          </a:p>
          <a:p>
            <a:r>
              <a:rPr lang="tr-TR" dirty="0" smtClean="0"/>
              <a:t>Dijital </a:t>
            </a:r>
            <a:r>
              <a:rPr lang="tr-TR" dirty="0"/>
              <a:t>manas </a:t>
            </a:r>
            <a:r>
              <a:rPr lang="tr-TR" dirty="0" smtClean="0"/>
              <a:t>sayfasında </a:t>
            </a:r>
            <a:r>
              <a:rPr lang="tr-TR" dirty="0"/>
              <a:t>yer </a:t>
            </a:r>
            <a:r>
              <a:rPr lang="tr-TR" dirty="0" smtClean="0"/>
              <a:t>alan «</a:t>
            </a:r>
            <a:r>
              <a:rPr lang="tr-TR" b="1" dirty="0" smtClean="0"/>
              <a:t>Yayınlar» </a:t>
            </a:r>
            <a:r>
              <a:rPr lang="tr-TR" dirty="0" smtClean="0"/>
              <a:t>sistemine makale veya derleme girişi yapılacaktır.</a:t>
            </a:r>
          </a:p>
          <a:p>
            <a:r>
              <a:rPr lang="tr-TR" dirty="0" smtClean="0"/>
              <a:t>«</a:t>
            </a:r>
            <a:r>
              <a:rPr lang="tr-TR" b="1" dirty="0" smtClean="0"/>
              <a:t>Yayınlar</a:t>
            </a:r>
            <a:r>
              <a:rPr lang="tr-TR" dirty="0" smtClean="0"/>
              <a:t>» sisteminde </a:t>
            </a:r>
            <a:r>
              <a:rPr lang="tr-TR" dirty="0"/>
              <a:t>AFDK ya başvuru  için istenen belgeler yüklendikten sonra </a:t>
            </a:r>
            <a:r>
              <a:rPr lang="tr-TR" dirty="0" smtClean="0"/>
              <a:t>“</a:t>
            </a:r>
            <a:r>
              <a:rPr lang="tr-TR" b="1" dirty="0" smtClean="0"/>
              <a:t>Destek</a:t>
            </a:r>
            <a:r>
              <a:rPr lang="tr-TR" dirty="0" smtClean="0"/>
              <a:t> </a:t>
            </a:r>
            <a:r>
              <a:rPr lang="tr-TR" b="1" dirty="0" smtClean="0"/>
              <a:t>Başvuru Formu</a:t>
            </a:r>
            <a:r>
              <a:rPr lang="tr-TR" dirty="0" smtClean="0"/>
              <a:t>” sistem tarafından otomatik </a:t>
            </a:r>
            <a:r>
              <a:rPr lang="tr-TR" dirty="0"/>
              <a:t>olarak oluşturacaktır. </a:t>
            </a:r>
            <a:endParaRPr lang="tr-TR" dirty="0" smtClean="0"/>
          </a:p>
          <a:p>
            <a:r>
              <a:rPr lang="tr-TR" dirty="0"/>
              <a:t>Bilimsel Yayınlara Destek Başvuru Formu  bölüm başkanlığı ve dekanlık/müdürlük aracılığı ile Rektörlük Makamına sunulacaktır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Destek Başvuru </a:t>
            </a:r>
            <a:r>
              <a:rPr lang="tr-TR" dirty="0" smtClean="0"/>
              <a:t>Formunun  dışında hiçbir belgenin  çıktısı kesinlikle AFDK ya gönderilmeyecektir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514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ARAŞTIRMA FAALİYETLERİNİ DESTEKLEME YÖNETMENLİĞİ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352928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Bilimsel</a:t>
            </a:r>
            <a:r>
              <a:rPr lang="en-US" b="1" dirty="0"/>
              <a:t> </a:t>
            </a:r>
            <a:r>
              <a:rPr lang="en-US" b="1" dirty="0" err="1"/>
              <a:t>Yayınlara</a:t>
            </a:r>
            <a:r>
              <a:rPr lang="en-US" b="1" dirty="0"/>
              <a:t> </a:t>
            </a:r>
            <a:r>
              <a:rPr lang="en-US" b="1" dirty="0" err="1"/>
              <a:t>Destek</a:t>
            </a:r>
            <a:r>
              <a:rPr lang="en-US" b="1" dirty="0"/>
              <a:t> </a:t>
            </a:r>
            <a:r>
              <a:rPr lang="en-US" b="1" dirty="0" err="1"/>
              <a:t>Başvuru</a:t>
            </a:r>
            <a:r>
              <a:rPr lang="en-US" b="1" dirty="0"/>
              <a:t> </a:t>
            </a:r>
            <a:r>
              <a:rPr lang="en-US" b="1" dirty="0" err="1"/>
              <a:t>Şartları</a:t>
            </a:r>
            <a:endParaRPr lang="en-US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en-US" b="1" dirty="0" err="1" smtClean="0"/>
              <a:t>Madde</a:t>
            </a:r>
            <a:r>
              <a:rPr lang="en-US" b="1" dirty="0" smtClean="0"/>
              <a:t> 7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(1)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/>
              <a:t>elemanları</a:t>
            </a:r>
            <a:r>
              <a:rPr lang="en-US" dirty="0"/>
              <a:t> </a:t>
            </a:r>
            <a:r>
              <a:rPr lang="en-US" dirty="0" err="1"/>
              <a:t>başvurularını</a:t>
            </a:r>
            <a:r>
              <a:rPr lang="en-US" dirty="0"/>
              <a:t>, </a:t>
            </a:r>
            <a:r>
              <a:rPr lang="en-US" dirty="0" err="1"/>
              <a:t>kadrolarının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birime</a:t>
            </a:r>
            <a:r>
              <a:rPr lang="en-US" dirty="0"/>
              <a:t> </a:t>
            </a:r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 smtClean="0"/>
              <a:t>yayımlanmasını</a:t>
            </a:r>
            <a:r>
              <a:rPr lang="tr-TR" dirty="0" smtClean="0"/>
              <a:t> </a:t>
            </a:r>
            <a:r>
              <a:rPr lang="en-US" dirty="0" err="1" smtClean="0"/>
              <a:t>takiben</a:t>
            </a:r>
            <a:r>
              <a:rPr lang="en-US" dirty="0" smtClean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geç</a:t>
            </a:r>
            <a:r>
              <a:rPr lang="en-US" b="1" dirty="0"/>
              <a:t> </a:t>
            </a:r>
            <a:r>
              <a:rPr lang="en-US" b="1" dirty="0" err="1"/>
              <a:t>iki</a:t>
            </a:r>
            <a:r>
              <a:rPr lang="en-US" b="1" dirty="0"/>
              <a:t> </a:t>
            </a:r>
            <a:r>
              <a:rPr lang="en-US" b="1" dirty="0" err="1"/>
              <a:t>yıl</a:t>
            </a:r>
            <a:r>
              <a:rPr lang="en-US" b="1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yaparlar</a:t>
            </a:r>
            <a:r>
              <a:rPr lang="en-US" dirty="0"/>
              <a:t>. </a:t>
            </a:r>
            <a:r>
              <a:rPr lang="en-US" dirty="0" err="1"/>
              <a:t>Başvurular</a:t>
            </a:r>
            <a:r>
              <a:rPr lang="en-US" dirty="0"/>
              <a:t>, AFDK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hazırlanan</a:t>
            </a:r>
            <a:r>
              <a:rPr lang="en-US" dirty="0"/>
              <a:t> “</a:t>
            </a:r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 smtClean="0"/>
              <a:t>Yayınlara</a:t>
            </a:r>
            <a:r>
              <a:rPr lang="tr-TR" dirty="0" smtClean="0"/>
              <a:t> </a:t>
            </a:r>
            <a:r>
              <a:rPr lang="en-US" dirty="0" err="1" smtClean="0"/>
              <a:t>Destek</a:t>
            </a:r>
            <a:r>
              <a:rPr lang="en-US" dirty="0" smtClean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”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bölüm</a:t>
            </a:r>
            <a:r>
              <a:rPr lang="en-US" dirty="0"/>
              <a:t>/program </a:t>
            </a:r>
            <a:r>
              <a:rPr lang="en-US" dirty="0" err="1"/>
              <a:t>başkanlığı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dekanlık</a:t>
            </a:r>
            <a:r>
              <a:rPr lang="en-US" dirty="0"/>
              <a:t>/</a:t>
            </a:r>
            <a:r>
              <a:rPr lang="en-US" dirty="0" err="1"/>
              <a:t>müdürlük</a:t>
            </a:r>
            <a:r>
              <a:rPr lang="en-US" dirty="0"/>
              <a:t> </a:t>
            </a:r>
            <a:r>
              <a:rPr lang="en-US" dirty="0" err="1"/>
              <a:t>aracılığı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 </a:t>
            </a:r>
            <a:r>
              <a:rPr lang="en-US" dirty="0" err="1" smtClean="0"/>
              <a:t>Rektörlük</a:t>
            </a:r>
            <a:r>
              <a:rPr lang="en-US" dirty="0" smtClean="0"/>
              <a:t> </a:t>
            </a:r>
            <a:r>
              <a:rPr lang="en-US" dirty="0" err="1"/>
              <a:t>Makamına</a:t>
            </a:r>
            <a:r>
              <a:rPr lang="en-US" dirty="0"/>
              <a:t> </a:t>
            </a:r>
            <a:r>
              <a:rPr lang="en-US" dirty="0" err="1"/>
              <a:t>sunulur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(2) </a:t>
            </a:r>
            <a:r>
              <a:rPr lang="en-US" b="1" dirty="0" err="1"/>
              <a:t>Araştırma</a:t>
            </a:r>
            <a:r>
              <a:rPr lang="en-US" b="1" dirty="0"/>
              <a:t> </a:t>
            </a:r>
            <a:r>
              <a:rPr lang="en-US" b="1" dirty="0" err="1"/>
              <a:t>yayın</a:t>
            </a:r>
            <a:r>
              <a:rPr lang="en-US" b="1" dirty="0"/>
              <a:t> </a:t>
            </a:r>
            <a:r>
              <a:rPr lang="en-US" b="1" dirty="0" err="1"/>
              <a:t>desteği</a:t>
            </a:r>
            <a:r>
              <a:rPr lang="en-US" b="1" dirty="0"/>
              <a:t> </a:t>
            </a:r>
            <a:r>
              <a:rPr lang="en-US" b="1" dirty="0" err="1"/>
              <a:t>alınabilmesi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b="1" dirty="0" smtClean="0"/>
              <a:t>:</a:t>
            </a:r>
            <a:endParaRPr lang="tr-TR" b="1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elemanının</a:t>
            </a:r>
            <a:r>
              <a:rPr lang="en-US" dirty="0"/>
              <a:t> tam </a:t>
            </a:r>
            <a:r>
              <a:rPr lang="en-US" dirty="0" err="1"/>
              <a:t>zamanlı</a:t>
            </a:r>
            <a:r>
              <a:rPr lang="en-US" dirty="0"/>
              <a:t> </a:t>
            </a:r>
            <a:r>
              <a:rPr lang="en-US" dirty="0" err="1"/>
              <a:t>statüde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Makalenin</a:t>
            </a:r>
            <a:r>
              <a:rPr lang="en-US" dirty="0"/>
              <a:t> tam </a:t>
            </a:r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SCIE, SSCI </a:t>
            </a:r>
            <a:r>
              <a:rPr lang="en-US" dirty="0" err="1"/>
              <a:t>ve</a:t>
            </a:r>
            <a:r>
              <a:rPr lang="en-US" dirty="0"/>
              <a:t> AHCI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taranan</a:t>
            </a:r>
            <a:r>
              <a:rPr lang="en-US" dirty="0"/>
              <a:t> </a:t>
            </a:r>
            <a:r>
              <a:rPr lang="en-US" dirty="0" err="1"/>
              <a:t>dergilerde</a:t>
            </a:r>
            <a:r>
              <a:rPr lang="en-US" dirty="0"/>
              <a:t> </a:t>
            </a:r>
            <a:r>
              <a:rPr lang="en-US" b="1" dirty="0" err="1" smtClean="0"/>
              <a:t>yayımlanmış</a:t>
            </a:r>
            <a:r>
              <a:rPr lang="tr-TR" b="1" dirty="0" smtClean="0"/>
              <a:t> </a:t>
            </a:r>
            <a:r>
              <a:rPr lang="en-US" dirty="0" err="1" smtClean="0"/>
              <a:t>olması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Makalenin</a:t>
            </a:r>
            <a:r>
              <a:rPr lang="en-US" dirty="0"/>
              <a:t> tam </a:t>
            </a:r>
            <a:r>
              <a:rPr lang="en-US" dirty="0" err="1"/>
              <a:t>metninin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Q </a:t>
            </a:r>
            <a:r>
              <a:rPr lang="en-US" dirty="0" err="1"/>
              <a:t>çeyreklik</a:t>
            </a:r>
            <a:r>
              <a:rPr lang="en-US" dirty="0"/>
              <a:t> </a:t>
            </a:r>
            <a:r>
              <a:rPr lang="en-US" dirty="0" err="1"/>
              <a:t>belgesinin</a:t>
            </a:r>
            <a:r>
              <a:rPr lang="en-US" dirty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formunun</a:t>
            </a:r>
            <a:r>
              <a:rPr lang="en-US" dirty="0"/>
              <a:t> </a:t>
            </a:r>
            <a:r>
              <a:rPr lang="en-US" dirty="0" err="1"/>
              <a:t>ekinde</a:t>
            </a:r>
            <a:r>
              <a:rPr lang="en-US" dirty="0"/>
              <a:t> </a:t>
            </a:r>
            <a:r>
              <a:rPr lang="en-US" dirty="0" err="1" smtClean="0"/>
              <a:t>bulunması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b="1" dirty="0" smtClean="0"/>
              <a:t>AHCI </a:t>
            </a:r>
            <a:r>
              <a:rPr lang="en-US" b="1" dirty="0" err="1"/>
              <a:t>için</a:t>
            </a:r>
            <a:r>
              <a:rPr lang="en-US" b="1" dirty="0"/>
              <a:t> Q </a:t>
            </a:r>
            <a:r>
              <a:rPr lang="en-US" b="1" dirty="0" err="1"/>
              <a:t>belgesi</a:t>
            </a:r>
            <a:r>
              <a:rPr lang="en-US" b="1" dirty="0"/>
              <a:t> </a:t>
            </a:r>
            <a:r>
              <a:rPr lang="en-US" b="1" dirty="0" err="1"/>
              <a:t>aranmaz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Makalede</a:t>
            </a:r>
            <a:r>
              <a:rPr lang="en-US" dirty="0"/>
              <a:t> </a:t>
            </a:r>
            <a:r>
              <a:rPr lang="en-US" dirty="0" err="1"/>
              <a:t>Kırgızistan-Türkiye</a:t>
            </a:r>
            <a:r>
              <a:rPr lang="en-US" dirty="0"/>
              <a:t> </a:t>
            </a:r>
            <a:r>
              <a:rPr lang="en-US" dirty="0" err="1"/>
              <a:t>Manas</a:t>
            </a:r>
            <a:r>
              <a:rPr lang="en-US" dirty="0"/>
              <a:t> </a:t>
            </a:r>
            <a:r>
              <a:rPr lang="en-US" dirty="0" err="1"/>
              <a:t>Üniversitesi'nin</a:t>
            </a:r>
            <a:r>
              <a:rPr lang="en-US" dirty="0"/>
              <a:t> </a:t>
            </a:r>
            <a:r>
              <a:rPr lang="en-US" dirty="0" err="1"/>
              <a:t>adres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gösterilmesi</a:t>
            </a:r>
            <a:r>
              <a:rPr lang="en-US" dirty="0"/>
              <a:t> </a:t>
            </a:r>
            <a:r>
              <a:rPr lang="en-US" dirty="0" err="1"/>
              <a:t>zorunludur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42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u="sng" dirty="0" smtClean="0"/>
              <a:t/>
            </a:r>
            <a:br>
              <a:rPr lang="tr-TR" u="sng" dirty="0" smtClean="0"/>
            </a:br>
            <a:r>
              <a:rPr lang="tr-TR" dirty="0" smtClean="0"/>
              <a:t>BAŞVURU İÇİN </a:t>
            </a:r>
            <a:r>
              <a:rPr lang="en-US" dirty="0" smtClean="0"/>
              <a:t>İSTENEN </a:t>
            </a:r>
            <a:r>
              <a:rPr lang="en-US" dirty="0"/>
              <a:t>BELGELER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endParaRPr lang="tr-TR" u="sng" dirty="0"/>
          </a:p>
          <a:p>
            <a:r>
              <a:rPr lang="tr-TR" dirty="0" err="1" smtClean="0"/>
              <a:t>M</a:t>
            </a:r>
            <a:r>
              <a:rPr lang="en-US" dirty="0" err="1" smtClean="0"/>
              <a:t>akale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derleme</a:t>
            </a:r>
            <a:r>
              <a:rPr lang="tr-TR" dirty="0" err="1" smtClean="0"/>
              <a:t>nin</a:t>
            </a:r>
            <a:r>
              <a:rPr lang="en-US" dirty="0" smtClean="0"/>
              <a:t> </a:t>
            </a:r>
            <a:r>
              <a:rPr lang="en-US" dirty="0" err="1" smtClean="0"/>
              <a:t>dergide</a:t>
            </a:r>
            <a:r>
              <a:rPr lang="en-US" dirty="0" smtClean="0"/>
              <a:t> </a:t>
            </a:r>
            <a:r>
              <a:rPr lang="en-US" dirty="0" err="1"/>
              <a:t>yayınlanmış</a:t>
            </a:r>
            <a:r>
              <a:rPr lang="en-US" dirty="0"/>
              <a:t> tam </a:t>
            </a:r>
            <a:r>
              <a:rPr lang="en-US" dirty="0" smtClean="0"/>
              <a:t>met</a:t>
            </a:r>
            <a:r>
              <a:rPr lang="tr-TR" dirty="0" err="1" smtClean="0"/>
              <a:t>ni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51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/>
              <a:t>Bulunduğu</a:t>
            </a:r>
            <a:r>
              <a:rPr lang="en-US" dirty="0"/>
              <a:t> WEB of SCIENCE Ana </a:t>
            </a:r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/>
              <a:t>Görüntüsü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Ek1</a:t>
            </a:r>
            <a:r>
              <a:rPr lang="en-US" u="sng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Yay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/>
              <a:t>Başlığı</a:t>
            </a:r>
            <a:endParaRPr lang="en-US" dirty="0"/>
          </a:p>
          <a:p>
            <a:pPr lvl="0"/>
            <a:r>
              <a:rPr lang="en-US" dirty="0"/>
              <a:t>Abstract</a:t>
            </a:r>
          </a:p>
          <a:p>
            <a:pPr lvl="0"/>
            <a:r>
              <a:rPr lang="en-US" dirty="0" err="1"/>
              <a:t>Yazar</a:t>
            </a:r>
            <a:r>
              <a:rPr lang="en-US" dirty="0"/>
              <a:t> </a:t>
            </a:r>
            <a:r>
              <a:rPr lang="en-US" dirty="0" err="1"/>
              <a:t>İsimleri</a:t>
            </a:r>
            <a:endParaRPr lang="en-US" dirty="0"/>
          </a:p>
          <a:p>
            <a:pPr lvl="0"/>
            <a:r>
              <a:rPr lang="en-US" dirty="0" err="1"/>
              <a:t>Dergi</a:t>
            </a:r>
            <a:r>
              <a:rPr lang="en-US" dirty="0"/>
              <a:t> </a:t>
            </a:r>
            <a:r>
              <a:rPr lang="en-US" dirty="0" err="1"/>
              <a:t>Adı</a:t>
            </a:r>
            <a:endParaRPr lang="en-US" dirty="0"/>
          </a:p>
          <a:p>
            <a:pPr lvl="0"/>
            <a:r>
              <a:rPr lang="en-US" dirty="0" err="1" smtClean="0"/>
              <a:t>Cilt</a:t>
            </a:r>
            <a:r>
              <a:rPr lang="tr-TR" dirty="0" smtClean="0"/>
              <a:t> </a:t>
            </a:r>
            <a:endParaRPr lang="en-US" dirty="0"/>
          </a:p>
          <a:p>
            <a:pPr lvl="0"/>
            <a:r>
              <a:rPr lang="en-US" dirty="0" err="1"/>
              <a:t>Sayı</a:t>
            </a:r>
            <a:endParaRPr lang="en-US" dirty="0"/>
          </a:p>
          <a:p>
            <a:pPr lvl="0"/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 smtClean="0"/>
              <a:t>Numaraları</a:t>
            </a:r>
            <a:r>
              <a:rPr lang="tr-TR" smtClean="0"/>
              <a:t> </a:t>
            </a:r>
            <a:r>
              <a:rPr lang="tr-TR"/>
              <a:t>(Başlangıç - Bitiş </a:t>
            </a:r>
            <a:r>
              <a:rPr lang="tr-TR" smtClean="0"/>
              <a:t>Sayfası)</a:t>
            </a:r>
            <a:endParaRPr lang="tr-TR" dirty="0" smtClean="0"/>
          </a:p>
          <a:p>
            <a:pPr lvl="0"/>
            <a:r>
              <a:rPr lang="tr-TR" dirty="0" err="1"/>
              <a:t>Kirgizistan</a:t>
            </a:r>
            <a:r>
              <a:rPr lang="tr-TR" dirty="0"/>
              <a:t> Türkiye Manas Üniversitesi (KTMÜ) adresi,</a:t>
            </a:r>
          </a:p>
          <a:p>
            <a:pPr lvl="0"/>
            <a:r>
              <a:rPr lang="tr-TR" dirty="0"/>
              <a:t>DOI </a:t>
            </a:r>
          </a:p>
          <a:p>
            <a:pPr lvl="0"/>
            <a:r>
              <a:rPr lang="tr-TR" dirty="0"/>
              <a:t>WOS </a:t>
            </a:r>
            <a:r>
              <a:rPr lang="tr-TR" dirty="0" smtClean="0"/>
              <a:t>Numarası</a:t>
            </a:r>
          </a:p>
          <a:p>
            <a:pPr lvl="0"/>
            <a:r>
              <a:rPr lang="tr-TR" dirty="0" smtClean="0"/>
              <a:t>Yayınlandığı Yılı (</a:t>
            </a:r>
            <a:r>
              <a:rPr lang="tr-TR" b="1" dirty="0" smtClean="0"/>
              <a:t>2021 ve 2022</a:t>
            </a:r>
            <a:r>
              <a:rPr lang="tr-TR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4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u="sng" dirty="0" smtClean="0"/>
          </a:p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/>
              <a:t>Yayınlandığı</a:t>
            </a:r>
            <a:r>
              <a:rPr lang="en-US" dirty="0"/>
              <a:t> </a:t>
            </a:r>
            <a:r>
              <a:rPr lang="en-US" dirty="0" err="1" smtClean="0"/>
              <a:t>Derginin</a:t>
            </a:r>
            <a:r>
              <a:rPr lang="en-US" b="1" dirty="0"/>
              <a:t>  Q </a:t>
            </a:r>
            <a:r>
              <a:rPr lang="en-US" b="1" dirty="0" err="1"/>
              <a:t>çeyreklik</a:t>
            </a:r>
            <a:r>
              <a:rPr lang="en-US" b="1" dirty="0"/>
              <a:t> </a:t>
            </a:r>
            <a:r>
              <a:rPr lang="en-US" b="1" dirty="0" err="1"/>
              <a:t>belgesinin</a:t>
            </a:r>
            <a:r>
              <a:rPr lang="en-US" b="1" dirty="0"/>
              <a:t> 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WEB of SCIENCE </a:t>
            </a:r>
            <a:r>
              <a:rPr lang="en-US" dirty="0" err="1"/>
              <a:t>görüntüsü</a:t>
            </a:r>
            <a:r>
              <a:rPr lang="en-US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AHCI </a:t>
            </a:r>
            <a:r>
              <a:rPr lang="tr-TR" dirty="0" smtClean="0"/>
              <a:t>dergiler için </a:t>
            </a:r>
            <a:r>
              <a:rPr lang="tr-TR" dirty="0"/>
              <a:t>Q belgesi aranmaz. </a:t>
            </a:r>
            <a:r>
              <a:rPr lang="tr-TR" dirty="0" smtClean="0"/>
              <a:t>AHCI </a:t>
            </a:r>
            <a:r>
              <a:rPr lang="tr-TR" dirty="0"/>
              <a:t>kapsamındaki </a:t>
            </a:r>
            <a:r>
              <a:rPr lang="tr-TR" dirty="0" smtClean="0"/>
              <a:t>dergilerde yayınlanmış </a:t>
            </a:r>
            <a:r>
              <a:rPr lang="tr-TR" dirty="0"/>
              <a:t>makaleler Q3 </a:t>
            </a:r>
            <a:r>
              <a:rPr lang="tr-TR" dirty="0" err="1"/>
              <a:t>Wos</a:t>
            </a:r>
            <a:r>
              <a:rPr lang="tr-TR" dirty="0"/>
              <a:t> çeyreklik sınıfından kabul edilir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35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r>
              <a:rPr lang="en-US" dirty="0" smtClean="0"/>
              <a:t>WEB </a:t>
            </a:r>
            <a:r>
              <a:rPr lang="en-US" dirty="0"/>
              <a:t>of SCIENCE  </a:t>
            </a:r>
            <a:r>
              <a:rPr lang="en-US" b="1" dirty="0"/>
              <a:t>Master Journal </a:t>
            </a:r>
            <a:r>
              <a:rPr lang="en-US" b="1" dirty="0" err="1" smtClean="0"/>
              <a:t>Listesinden</a:t>
            </a:r>
            <a:r>
              <a:rPr lang="tr-TR" b="1" dirty="0" smtClean="0"/>
              <a:t> yayının yayınlandığı</a:t>
            </a:r>
            <a:r>
              <a:rPr lang="en-US" b="1" dirty="0" smtClean="0"/>
              <a:t> </a:t>
            </a:r>
            <a:r>
              <a:rPr lang="en-US" b="1" dirty="0" err="1"/>
              <a:t>derginin</a:t>
            </a:r>
            <a:r>
              <a:rPr lang="en-US" b="1" dirty="0"/>
              <a:t> </a:t>
            </a:r>
            <a:r>
              <a:rPr lang="en-US" b="1" dirty="0" err="1" smtClean="0"/>
              <a:t>kat</a:t>
            </a:r>
            <a:r>
              <a:rPr lang="tr-TR" b="1" dirty="0"/>
              <a:t>o</a:t>
            </a:r>
            <a:r>
              <a:rPr lang="en-US" b="1" dirty="0" err="1" smtClean="0"/>
              <a:t>gorisini</a:t>
            </a:r>
            <a:r>
              <a:rPr lang="tr-TR" b="1" dirty="0" smtClean="0"/>
              <a:t> (</a:t>
            </a:r>
            <a:r>
              <a:rPr lang="en-US" dirty="0" smtClean="0"/>
              <a:t>SCIE</a:t>
            </a:r>
            <a:r>
              <a:rPr lang="en-US" dirty="0"/>
              <a:t>, SSCI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smtClean="0"/>
              <a:t>AHCI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belge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5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</TotalTime>
  <Words>449</Words>
  <Application>Microsoft Office PowerPoint</Application>
  <PresentationFormat>Ekran Gösterisi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ARAŞTIRMA FAALİYETLERİNİ DESTEKLEME KURULU KIRGIZİSTAN TÜRKİYE MANAS ÜNİVERSİTESİ </vt:lpstr>
      <vt:lpstr>Tablo 1. Yayınlanmış derleme ve makale için verilen azami destek miktarı</vt:lpstr>
      <vt:lpstr>2022 YILI BAŞVURU TAKVİMİ</vt:lpstr>
      <vt:lpstr>YAYIN BAŞVURU SİSTEMİ</vt:lpstr>
      <vt:lpstr>ARAŞTIRMA FAALİYETLERİNİ DESTEKLEME YÖNETMENLİĞİ</vt:lpstr>
      <vt:lpstr> BAŞVURU İÇİN İSTENEN BELGELER  </vt:lpstr>
      <vt:lpstr>Yayının Bulunduğu WEB of SCIENCE Ana Sayfa Görüntüsü (Ek1)</vt:lpstr>
      <vt:lpstr>Ek 2</vt:lpstr>
      <vt:lpstr>Ek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ARAŞTIRMA FAALİYETLERİNİ DESTEKLEME KURULU</dc:title>
  <dc:creator>25809</dc:creator>
  <cp:lastModifiedBy>Windows Kullanıcısı</cp:lastModifiedBy>
  <cp:revision>83</cp:revision>
  <cp:lastPrinted>2021-05-21T10:52:38Z</cp:lastPrinted>
  <dcterms:created xsi:type="dcterms:W3CDTF">2020-12-22T11:30:54Z</dcterms:created>
  <dcterms:modified xsi:type="dcterms:W3CDTF">2023-01-10T07:30:31Z</dcterms:modified>
</cp:coreProperties>
</file>